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3" r:id="rId8"/>
    <p:sldId id="262" r:id="rId9"/>
    <p:sldId id="264" r:id="rId10"/>
    <p:sldId id="269" r:id="rId11"/>
    <p:sldId id="267" r:id="rId12"/>
    <p:sldId id="268" r:id="rId13"/>
    <p:sldId id="271" r:id="rId14"/>
    <p:sldId id="266" r:id="rId15"/>
    <p:sldId id="272" r:id="rId16"/>
    <p:sldId id="270" r:id="rId17"/>
    <p:sldId id="273" r:id="rId18"/>
    <p:sldId id="274" r:id="rId19"/>
    <p:sldId id="275" r:id="rId20"/>
    <p:sldId id="276" r:id="rId21"/>
    <p:sldId id="278" r:id="rId22"/>
    <p:sldId id="279" r:id="rId23"/>
    <p:sldId id="280" r:id="rId24"/>
    <p:sldId id="281" r:id="rId25"/>
    <p:sldId id="277"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5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4CE0A1D-E535-42C5-980F-8DD537DCE977}" type="datetimeFigureOut">
              <a:rPr lang="en-CA" smtClean="0"/>
              <a:t>2017-03-17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442943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4CE0A1D-E535-42C5-980F-8DD537DCE977}" type="datetimeFigureOut">
              <a:rPr lang="en-CA" smtClean="0"/>
              <a:t>2017-03-17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3420182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4CE0A1D-E535-42C5-980F-8DD537DCE977}" type="datetimeFigureOut">
              <a:rPr lang="en-CA" smtClean="0"/>
              <a:t>2017-03-17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130650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4CE0A1D-E535-42C5-980F-8DD537DCE977}" type="datetimeFigureOut">
              <a:rPr lang="en-CA" smtClean="0"/>
              <a:t>2017-03-17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1464582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CE0A1D-E535-42C5-980F-8DD537DCE977}" type="datetimeFigureOut">
              <a:rPr lang="en-CA" smtClean="0"/>
              <a:t>2017-03-17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2755689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4CE0A1D-E535-42C5-980F-8DD537DCE977}" type="datetimeFigureOut">
              <a:rPr lang="en-CA" smtClean="0"/>
              <a:t>2017-03-17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913299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4CE0A1D-E535-42C5-980F-8DD537DCE977}" type="datetimeFigureOut">
              <a:rPr lang="en-CA" smtClean="0"/>
              <a:t>2017-03-17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1247296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4CE0A1D-E535-42C5-980F-8DD537DCE977}" type="datetimeFigureOut">
              <a:rPr lang="en-CA" smtClean="0"/>
              <a:t>2017-03-17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1169022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E0A1D-E535-42C5-980F-8DD537DCE977}" type="datetimeFigureOut">
              <a:rPr lang="en-CA" smtClean="0"/>
              <a:t>2017-03-17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761765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CE0A1D-E535-42C5-980F-8DD537DCE977}" type="datetimeFigureOut">
              <a:rPr lang="en-CA" smtClean="0"/>
              <a:t>2017-03-17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2369106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CE0A1D-E535-42C5-980F-8DD537DCE977}" type="datetimeFigureOut">
              <a:rPr lang="en-CA" smtClean="0"/>
              <a:t>2017-03-17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7F0CB93-1D0B-4A5E-9008-A962BB15938E}" type="slidenum">
              <a:rPr lang="en-CA" smtClean="0"/>
              <a:t>‹#›</a:t>
            </a:fld>
            <a:endParaRPr lang="en-CA"/>
          </a:p>
        </p:txBody>
      </p:sp>
    </p:spTree>
    <p:extLst>
      <p:ext uri="{BB962C8B-B14F-4D97-AF65-F5344CB8AC3E}">
        <p14:creationId xmlns:p14="http://schemas.microsoft.com/office/powerpoint/2010/main" val="620158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E0A1D-E535-42C5-980F-8DD537DCE977}" type="datetimeFigureOut">
              <a:rPr lang="en-CA" smtClean="0"/>
              <a:t>2017-03-17</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F0CB93-1D0B-4A5E-9008-A962BB15938E}" type="slidenum">
              <a:rPr lang="en-CA" smtClean="0"/>
              <a:t>‹#›</a:t>
            </a:fld>
            <a:endParaRPr lang="en-CA"/>
          </a:p>
        </p:txBody>
      </p:sp>
    </p:spTree>
    <p:extLst>
      <p:ext uri="{BB962C8B-B14F-4D97-AF65-F5344CB8AC3E}">
        <p14:creationId xmlns:p14="http://schemas.microsoft.com/office/powerpoint/2010/main" val="190304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Maths is fun </a:t>
            </a:r>
            <a:r>
              <a:rPr lang="en-CA" dirty="0" err="1" smtClean="0"/>
              <a:t>fun</a:t>
            </a:r>
            <a:endParaRPr lang="en-CA" dirty="0"/>
          </a:p>
        </p:txBody>
      </p:sp>
      <p:sp>
        <p:nvSpPr>
          <p:cNvPr id="3" name="Subtitle 2"/>
          <p:cNvSpPr>
            <a:spLocks noGrp="1"/>
          </p:cNvSpPr>
          <p:nvPr>
            <p:ph type="subTitle" idx="1"/>
          </p:nvPr>
        </p:nvSpPr>
        <p:spPr/>
        <p:txBody>
          <a:bodyPr/>
          <a:lstStyle/>
          <a:p>
            <a:endParaRPr lang="en-CA"/>
          </a:p>
        </p:txBody>
      </p:sp>
    </p:spTree>
    <p:extLst>
      <p:ext uri="{BB962C8B-B14F-4D97-AF65-F5344CB8AC3E}">
        <p14:creationId xmlns:p14="http://schemas.microsoft.com/office/powerpoint/2010/main" val="1689793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Correlation is not causation</a:t>
            </a:r>
            <a:endParaRPr lang="en-CA" dirty="0"/>
          </a:p>
        </p:txBody>
      </p:sp>
      <p:sp>
        <p:nvSpPr>
          <p:cNvPr id="3" name="Content Placeholder 2"/>
          <p:cNvSpPr>
            <a:spLocks noGrp="1"/>
          </p:cNvSpPr>
          <p:nvPr>
            <p:ph idx="1"/>
          </p:nvPr>
        </p:nvSpPr>
        <p:spPr/>
        <p:txBody>
          <a:bodyPr/>
          <a:lstStyle/>
          <a:p>
            <a:r>
              <a:rPr lang="en-CA" dirty="0" smtClean="0"/>
              <a:t>Correlation and causation are a very critical part of scientific research. Basically, correlation is the statistical relationship between two random sets of data. The closer the relationship, the higher the correlation. However, without further data, correlation may not imply causation</a:t>
            </a:r>
          </a:p>
          <a:p>
            <a:endParaRPr lang="en-CA" dirty="0"/>
          </a:p>
          <a:p>
            <a:r>
              <a:rPr lang="en-CA" dirty="0" smtClean="0"/>
              <a:t>article</a:t>
            </a:r>
            <a:endParaRPr lang="en-CA" dirty="0"/>
          </a:p>
        </p:txBody>
      </p:sp>
    </p:spTree>
    <p:extLst>
      <p:ext uri="{BB962C8B-B14F-4D97-AF65-F5344CB8AC3E}">
        <p14:creationId xmlns:p14="http://schemas.microsoft.com/office/powerpoint/2010/main" val="27039781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Correlation is not causation</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9475" y="1499616"/>
            <a:ext cx="11347022" cy="5029200"/>
          </a:xfrm>
        </p:spPr>
      </p:pic>
    </p:spTree>
    <p:extLst>
      <p:ext uri="{BB962C8B-B14F-4D97-AF65-F5344CB8AC3E}">
        <p14:creationId xmlns:p14="http://schemas.microsoft.com/office/powerpoint/2010/main" val="1562043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Correlation is not causation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9499" y="1277922"/>
            <a:ext cx="7813725" cy="5278325"/>
          </a:xfrm>
        </p:spPr>
      </p:pic>
    </p:spTree>
    <p:extLst>
      <p:ext uri="{BB962C8B-B14F-4D97-AF65-F5344CB8AC3E}">
        <p14:creationId xmlns:p14="http://schemas.microsoft.com/office/powerpoint/2010/main" val="588512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Is it due to chance or what you are measuring </a:t>
            </a:r>
            <a:endParaRPr lang="en-CA" dirty="0"/>
          </a:p>
        </p:txBody>
      </p:sp>
      <p:sp>
        <p:nvSpPr>
          <p:cNvPr id="3" name="Content Placeholder 2"/>
          <p:cNvSpPr>
            <a:spLocks noGrp="1"/>
          </p:cNvSpPr>
          <p:nvPr>
            <p:ph idx="1"/>
          </p:nvPr>
        </p:nvSpPr>
        <p:spPr/>
        <p:txBody>
          <a:bodyPr/>
          <a:lstStyle/>
          <a:p>
            <a:r>
              <a:rPr lang="en-CA" b="1" dirty="0" smtClean="0"/>
              <a:t>Is the relationship between the two variables due to chance or what you are measuring</a:t>
            </a:r>
          </a:p>
          <a:p>
            <a:endParaRPr lang="en-CA" b="1" dirty="0"/>
          </a:p>
          <a:p>
            <a:r>
              <a:rPr lang="en-CA" b="1" dirty="0" smtClean="0"/>
              <a:t>a chi-squared test tests the null hypothesis by finding out if there is a relationship between the two sets of data.</a:t>
            </a:r>
            <a:r>
              <a:rPr lang="en-CA" dirty="0" smtClean="0"/>
              <a:t> The null hypothesis is a prediction that states there is no relationship between two variables</a:t>
            </a:r>
            <a:endParaRPr lang="en-CA" dirty="0"/>
          </a:p>
        </p:txBody>
      </p:sp>
    </p:spTree>
    <p:extLst>
      <p:ext uri="{BB962C8B-B14F-4D97-AF65-F5344CB8AC3E}">
        <p14:creationId xmlns:p14="http://schemas.microsoft.com/office/powerpoint/2010/main" val="1939686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Chi squared</a:t>
            </a:r>
            <a:endParaRPr lang="en-CA" dirty="0"/>
          </a:p>
        </p:txBody>
      </p:sp>
      <p:sp>
        <p:nvSpPr>
          <p:cNvPr id="3" name="Content Placeholder 2"/>
          <p:cNvSpPr>
            <a:spLocks noGrp="1"/>
          </p:cNvSpPr>
          <p:nvPr>
            <p:ph idx="1"/>
          </p:nvPr>
        </p:nvSpPr>
        <p:spPr/>
        <p:txBody>
          <a:bodyPr>
            <a:normAutofit/>
          </a:bodyPr>
          <a:lstStyle/>
          <a:p>
            <a:r>
              <a:rPr lang="en-CA" dirty="0" smtClean="0"/>
              <a:t>We have to two tests to choose from </a:t>
            </a:r>
          </a:p>
          <a:p>
            <a:r>
              <a:rPr lang="en-CA" dirty="0" smtClean="0"/>
              <a:t>1. A Chi-square </a:t>
            </a:r>
            <a:r>
              <a:rPr lang="en-CA" dirty="0"/>
              <a:t>goodness-of-fit </a:t>
            </a:r>
            <a:r>
              <a:rPr lang="en-CA" dirty="0" smtClean="0"/>
              <a:t>test is like to a one-sample t-test. It determines if a sample is similar to, and representative of, a population</a:t>
            </a:r>
            <a:endParaRPr lang="en-CA" dirty="0"/>
          </a:p>
          <a:p>
            <a:r>
              <a:rPr lang="en-CA" dirty="0" smtClean="0"/>
              <a:t>Whether or not the data we got (observed) is what was expected (established) (roll of the dice)</a:t>
            </a:r>
          </a:p>
          <a:p>
            <a:r>
              <a:rPr lang="en-CA" dirty="0" smtClean="0"/>
              <a:t>We might compare the proportion of M&amp;M’s of each </a:t>
            </a:r>
            <a:r>
              <a:rPr lang="en-CA" u="sng" dirty="0" smtClean="0"/>
              <a:t>color</a:t>
            </a:r>
            <a:r>
              <a:rPr lang="en-CA" dirty="0" smtClean="0"/>
              <a:t> in a given bag of M&amp;M’s to the proportion of M&amp;M’s of each </a:t>
            </a:r>
            <a:r>
              <a:rPr lang="en-CA" u="sng" dirty="0" smtClean="0"/>
              <a:t>color</a:t>
            </a:r>
            <a:r>
              <a:rPr lang="en-CA" dirty="0" smtClean="0"/>
              <a:t> that Mars (the manufacturer) claims to produce</a:t>
            </a:r>
          </a:p>
          <a:p>
            <a:endParaRPr lang="en-CA" dirty="0" smtClean="0"/>
          </a:p>
        </p:txBody>
      </p:sp>
    </p:spTree>
    <p:extLst>
      <p:ext uri="{BB962C8B-B14F-4D97-AF65-F5344CB8AC3E}">
        <p14:creationId xmlns:p14="http://schemas.microsoft.com/office/powerpoint/2010/main" val="804996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Chi squared</a:t>
            </a:r>
            <a:endParaRPr lang="en-CA" dirty="0"/>
          </a:p>
        </p:txBody>
      </p:sp>
      <p:sp>
        <p:nvSpPr>
          <p:cNvPr id="3" name="Content Placeholder 2"/>
          <p:cNvSpPr>
            <a:spLocks noGrp="1"/>
          </p:cNvSpPr>
          <p:nvPr>
            <p:ph idx="1"/>
          </p:nvPr>
        </p:nvSpPr>
        <p:spPr/>
        <p:txBody>
          <a:bodyPr>
            <a:normAutofit/>
          </a:bodyPr>
          <a:lstStyle/>
          <a:p>
            <a:r>
              <a:rPr lang="en-CA" dirty="0" smtClean="0"/>
              <a:t>2. the goal of a two-variable Chi-square is to determine whether or not the first variable is related to—or independent of—the second variable</a:t>
            </a:r>
          </a:p>
          <a:p>
            <a:r>
              <a:rPr lang="en-CA" dirty="0" smtClean="0"/>
              <a:t>Whether or not two measured values are independent or related to each other (</a:t>
            </a:r>
            <a:r>
              <a:rPr lang="en-CA" u="sng" dirty="0" smtClean="0"/>
              <a:t>sunlight</a:t>
            </a:r>
            <a:r>
              <a:rPr lang="en-CA" dirty="0" smtClean="0"/>
              <a:t> and </a:t>
            </a:r>
            <a:r>
              <a:rPr lang="en-CA" u="sng" dirty="0" smtClean="0"/>
              <a:t>shade</a:t>
            </a:r>
            <a:r>
              <a:rPr lang="en-CA" dirty="0" smtClean="0"/>
              <a:t>)</a:t>
            </a:r>
          </a:p>
          <a:p>
            <a:endParaRPr lang="en-CA" dirty="0" smtClean="0"/>
          </a:p>
          <a:p>
            <a:r>
              <a:rPr lang="en-CA" dirty="0" smtClean="0"/>
              <a:t> To continue with the M&amp;M’s example, we might investigate whether purchasers of a bag of M&amp;M’s eat </a:t>
            </a:r>
            <a:r>
              <a:rPr lang="en-CA" u="sng" dirty="0" smtClean="0"/>
              <a:t>certain colors </a:t>
            </a:r>
            <a:r>
              <a:rPr lang="en-CA" dirty="0" smtClean="0"/>
              <a:t>of M&amp;M’s first. Here there are two variables</a:t>
            </a:r>
          </a:p>
          <a:p>
            <a:endParaRPr lang="en-CA" dirty="0" smtClean="0"/>
          </a:p>
        </p:txBody>
      </p:sp>
    </p:spTree>
    <p:extLst>
      <p:ext uri="{BB962C8B-B14F-4D97-AF65-F5344CB8AC3E}">
        <p14:creationId xmlns:p14="http://schemas.microsoft.com/office/powerpoint/2010/main" val="5601655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Categories</a:t>
            </a:r>
          </a:p>
        </p:txBody>
      </p:sp>
      <p:sp>
        <p:nvSpPr>
          <p:cNvPr id="3" name="Content Placeholder 2"/>
          <p:cNvSpPr>
            <a:spLocks noGrp="1"/>
          </p:cNvSpPr>
          <p:nvPr>
            <p:ph idx="1"/>
          </p:nvPr>
        </p:nvSpPr>
        <p:spPr/>
        <p:txBody>
          <a:bodyPr/>
          <a:lstStyle/>
          <a:p>
            <a:r>
              <a:rPr lang="en-CA" dirty="0" smtClean="0"/>
              <a:t>Shade v sunlight</a:t>
            </a:r>
          </a:p>
          <a:p>
            <a:r>
              <a:rPr lang="en-CA" dirty="0" smtClean="0"/>
              <a:t>Males v females</a:t>
            </a:r>
          </a:p>
          <a:p>
            <a:r>
              <a:rPr lang="en-CA" dirty="0" smtClean="0"/>
              <a:t>Pass v fail</a:t>
            </a:r>
          </a:p>
          <a:p>
            <a:r>
              <a:rPr lang="en-CA" dirty="0" smtClean="0"/>
              <a:t>Smoker v non smoker</a:t>
            </a:r>
          </a:p>
          <a:p>
            <a:r>
              <a:rPr lang="en-CA" dirty="0" smtClean="0"/>
              <a:t>Diseased v no diseased</a:t>
            </a:r>
          </a:p>
          <a:p>
            <a:r>
              <a:rPr lang="en-CA" dirty="0" smtClean="0"/>
              <a:t>Species present v species absent</a:t>
            </a:r>
          </a:p>
          <a:p>
            <a:endParaRPr lang="en-CA" dirty="0"/>
          </a:p>
        </p:txBody>
      </p:sp>
    </p:spTree>
    <p:extLst>
      <p:ext uri="{BB962C8B-B14F-4D97-AF65-F5344CB8AC3E}">
        <p14:creationId xmlns:p14="http://schemas.microsoft.com/office/powerpoint/2010/main" val="25414773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Example: Are these 2 scallop species associated with each other (found together or found apart)</a:t>
            </a:r>
            <a:endParaRPr lang="en-CA" dirty="0"/>
          </a:p>
        </p:txBody>
      </p:sp>
      <p:sp>
        <p:nvSpPr>
          <p:cNvPr id="3" name="Content Placeholder 2"/>
          <p:cNvSpPr>
            <a:spLocks noGrp="1"/>
          </p:cNvSpPr>
          <p:nvPr>
            <p:ph idx="1"/>
          </p:nvPr>
        </p:nvSpPr>
        <p:spPr/>
        <p:txBody>
          <a:bodyPr/>
          <a:lstStyle/>
          <a:p>
            <a:r>
              <a:rPr lang="en-CA" dirty="0" smtClean="0"/>
              <a:t>The </a:t>
            </a:r>
            <a:r>
              <a:rPr lang="en-CA" dirty="0"/>
              <a:t>presence or absence of two species of scallop was recorded in fifty quadrats (1m</a:t>
            </a:r>
            <a:r>
              <a:rPr lang="en-CA" baseline="30000" dirty="0"/>
              <a:t>2</a:t>
            </a:r>
            <a:r>
              <a:rPr lang="en-CA" dirty="0"/>
              <a:t>) on a rocky sea shore </a:t>
            </a:r>
            <a:endParaRPr lang="en-CA" dirty="0" smtClean="0"/>
          </a:p>
          <a:p>
            <a:pPr marL="0" indent="0">
              <a:buNone/>
            </a:pPr>
            <a:endParaRPr lang="en-CA" dirty="0"/>
          </a:p>
          <a:p>
            <a:r>
              <a:rPr lang="en-CA" dirty="0"/>
              <a:t>The following distribution pattern was observed:</a:t>
            </a:r>
          </a:p>
          <a:p>
            <a:r>
              <a:rPr lang="en-CA" dirty="0"/>
              <a:t>6 quadrats = both species  ;  15 quadrats = king scallop only  ;  20 quadrats = queen scallop only  ;  9 quadrats = neither species </a:t>
            </a:r>
          </a:p>
        </p:txBody>
      </p:sp>
    </p:spTree>
    <p:extLst>
      <p:ext uri="{BB962C8B-B14F-4D97-AF65-F5344CB8AC3E}">
        <p14:creationId xmlns:p14="http://schemas.microsoft.com/office/powerpoint/2010/main" val="2131030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Set up a table</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627476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Table of values: observed</a:t>
            </a:r>
            <a:endParaRPr lang="en-CA" dirty="0"/>
          </a:p>
        </p:txBody>
      </p:sp>
      <p:pic>
        <p:nvPicPr>
          <p:cNvPr id="4" name="Content Placeholder 3"/>
          <p:cNvPicPr>
            <a:picLocks noGrp="1" noChangeAspect="1"/>
          </p:cNvPicPr>
          <p:nvPr>
            <p:ph idx="1"/>
          </p:nvPr>
        </p:nvPicPr>
        <p:blipFill rotWithShape="1">
          <a:blip r:embed="rId2"/>
          <a:srcRect l="20252" t="31384" r="39322" b="24907"/>
          <a:stretch/>
        </p:blipFill>
        <p:spPr>
          <a:xfrm>
            <a:off x="2009485" y="1993392"/>
            <a:ext cx="7622661" cy="4636007"/>
          </a:xfrm>
          <a:prstGeom prst="rect">
            <a:avLst/>
          </a:prstGeom>
        </p:spPr>
      </p:pic>
    </p:spTree>
    <p:extLst>
      <p:ext uri="{BB962C8B-B14F-4D97-AF65-F5344CB8AC3E}">
        <p14:creationId xmlns:p14="http://schemas.microsoft.com/office/powerpoint/2010/main" val="1487676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47088" y="809300"/>
            <a:ext cx="7196328" cy="5406240"/>
          </a:xfrm>
        </p:spPr>
      </p:pic>
    </p:spTree>
    <p:extLst>
      <p:ext uri="{BB962C8B-B14F-4D97-AF65-F5344CB8AC3E}">
        <p14:creationId xmlns:p14="http://schemas.microsoft.com/office/powerpoint/2010/main" val="2866655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Identify hypothesis: </a:t>
            </a:r>
            <a:endParaRPr lang="en-CA" dirty="0"/>
          </a:p>
        </p:txBody>
      </p:sp>
      <p:sp>
        <p:nvSpPr>
          <p:cNvPr id="3" name="Content Placeholder 2"/>
          <p:cNvSpPr>
            <a:spLocks noGrp="1"/>
          </p:cNvSpPr>
          <p:nvPr>
            <p:ph idx="1"/>
          </p:nvPr>
        </p:nvSpPr>
        <p:spPr/>
        <p:txBody>
          <a:bodyPr/>
          <a:lstStyle/>
          <a:p>
            <a:r>
              <a:rPr lang="en-CA" dirty="0" smtClean="0"/>
              <a:t>Ho:</a:t>
            </a:r>
          </a:p>
          <a:p>
            <a:endParaRPr lang="en-CA" dirty="0"/>
          </a:p>
          <a:p>
            <a:r>
              <a:rPr lang="en-CA" dirty="0" smtClean="0"/>
              <a:t>Ha:</a:t>
            </a:r>
            <a:endParaRPr lang="en-CA" dirty="0"/>
          </a:p>
        </p:txBody>
      </p:sp>
    </p:spTree>
    <p:extLst>
      <p:ext uri="{BB962C8B-B14F-4D97-AF65-F5344CB8AC3E}">
        <p14:creationId xmlns:p14="http://schemas.microsoft.com/office/powerpoint/2010/main" val="35003767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Identify hypothesis: </a:t>
            </a:r>
            <a:endParaRPr lang="en-CA" dirty="0"/>
          </a:p>
        </p:txBody>
      </p:sp>
      <p:sp>
        <p:nvSpPr>
          <p:cNvPr id="3" name="Content Placeholder 2"/>
          <p:cNvSpPr>
            <a:spLocks noGrp="1"/>
          </p:cNvSpPr>
          <p:nvPr>
            <p:ph idx="1"/>
          </p:nvPr>
        </p:nvSpPr>
        <p:spPr/>
        <p:txBody>
          <a:bodyPr/>
          <a:lstStyle/>
          <a:p>
            <a:r>
              <a:rPr lang="en-CA" dirty="0" smtClean="0"/>
              <a:t>Ho: </a:t>
            </a:r>
            <a:r>
              <a:rPr lang="en-CA" dirty="0"/>
              <a:t>There is </a:t>
            </a:r>
            <a:r>
              <a:rPr lang="en-CA" b="1" dirty="0"/>
              <a:t>no</a:t>
            </a:r>
            <a:r>
              <a:rPr lang="en-CA" dirty="0"/>
              <a:t> significant difference between the distribution of two species (i.e. distribution is random)</a:t>
            </a:r>
            <a:endParaRPr lang="en-CA" dirty="0" smtClean="0"/>
          </a:p>
          <a:p>
            <a:endParaRPr lang="en-CA" dirty="0"/>
          </a:p>
          <a:p>
            <a:r>
              <a:rPr lang="en-CA" dirty="0" smtClean="0"/>
              <a:t>Ha: </a:t>
            </a:r>
            <a:r>
              <a:rPr lang="en-CA" dirty="0"/>
              <a:t>There </a:t>
            </a:r>
            <a:r>
              <a:rPr lang="en-CA" b="1" dirty="0"/>
              <a:t>is</a:t>
            </a:r>
            <a:r>
              <a:rPr lang="en-CA" dirty="0"/>
              <a:t> a significant difference between the distribution of species (i.e. species are associated)</a:t>
            </a:r>
          </a:p>
        </p:txBody>
      </p:sp>
    </p:spTree>
    <p:extLst>
      <p:ext uri="{BB962C8B-B14F-4D97-AF65-F5344CB8AC3E}">
        <p14:creationId xmlns:p14="http://schemas.microsoft.com/office/powerpoint/2010/main" val="13930478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Construct </a:t>
            </a:r>
            <a:r>
              <a:rPr lang="en-CA" dirty="0"/>
              <a:t>a table of </a:t>
            </a:r>
            <a:r>
              <a:rPr lang="en-CA" dirty="0" smtClean="0"/>
              <a:t>expected frequencies</a:t>
            </a:r>
            <a:endParaRPr lang="en-CA" dirty="0"/>
          </a:p>
        </p:txBody>
      </p:sp>
      <p:sp>
        <p:nvSpPr>
          <p:cNvPr id="3" name="Content Placeholder 2"/>
          <p:cNvSpPr>
            <a:spLocks noGrp="1"/>
          </p:cNvSpPr>
          <p:nvPr>
            <p:ph idx="1"/>
          </p:nvPr>
        </p:nvSpPr>
        <p:spPr/>
        <p:txBody>
          <a:bodyPr/>
          <a:lstStyle/>
          <a:p>
            <a:r>
              <a:rPr lang="en-CA" dirty="0"/>
              <a:t>A table must be constructed that identifies </a:t>
            </a:r>
            <a:r>
              <a:rPr lang="en-CA" i="1" dirty="0"/>
              <a:t>expected</a:t>
            </a:r>
            <a:r>
              <a:rPr lang="en-CA" dirty="0"/>
              <a:t> distribution frequencies for each species (for comparison against </a:t>
            </a:r>
            <a:r>
              <a:rPr lang="en-CA" i="1" dirty="0"/>
              <a:t>observed</a:t>
            </a:r>
            <a:r>
              <a:rPr lang="en-CA" dirty="0" smtClean="0"/>
              <a:t>)</a:t>
            </a:r>
          </a:p>
          <a:p>
            <a:endParaRPr lang="en-CA" dirty="0"/>
          </a:p>
          <a:p>
            <a:r>
              <a:rPr lang="en-CA" dirty="0"/>
              <a:t>Expected frequencies are calculated according to the following formula: </a:t>
            </a:r>
          </a:p>
          <a:p>
            <a:endParaRPr lang="en-CA" i="1" dirty="0" smtClean="0"/>
          </a:p>
          <a:p>
            <a:r>
              <a:rPr lang="en-CA" i="1" dirty="0" smtClean="0"/>
              <a:t>Expected </a:t>
            </a:r>
            <a:r>
              <a:rPr lang="en-CA" i="1" dirty="0"/>
              <a:t>frequency = (Row total × Column total) ÷ Grand total</a:t>
            </a:r>
            <a:endParaRPr lang="en-CA" dirty="0"/>
          </a:p>
        </p:txBody>
      </p:sp>
    </p:spTree>
    <p:extLst>
      <p:ext uri="{BB962C8B-B14F-4D97-AF65-F5344CB8AC3E}">
        <p14:creationId xmlns:p14="http://schemas.microsoft.com/office/powerpoint/2010/main" val="1689117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Construct a table of expected frequencies</a:t>
            </a:r>
          </a:p>
        </p:txBody>
      </p:sp>
      <p:pic>
        <p:nvPicPr>
          <p:cNvPr id="4" name="Content Placeholder 3"/>
          <p:cNvPicPr>
            <a:picLocks noGrp="1" noChangeAspect="1"/>
          </p:cNvPicPr>
          <p:nvPr>
            <p:ph idx="1"/>
          </p:nvPr>
        </p:nvPicPr>
        <p:blipFill rotWithShape="1">
          <a:blip r:embed="rId2"/>
          <a:srcRect l="20015" t="38109" r="24310" b="17761"/>
          <a:stretch/>
        </p:blipFill>
        <p:spPr>
          <a:xfrm>
            <a:off x="1828800" y="2504989"/>
            <a:ext cx="8065008" cy="3595865"/>
          </a:xfrm>
          <a:prstGeom prst="rect">
            <a:avLst/>
          </a:prstGeom>
        </p:spPr>
      </p:pic>
    </p:spTree>
    <p:extLst>
      <p:ext uri="{BB962C8B-B14F-4D97-AF65-F5344CB8AC3E}">
        <p14:creationId xmlns:p14="http://schemas.microsoft.com/office/powerpoint/2010/main" val="39678047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12" name="Content Placeholder 11"/>
          <p:cNvPicPr>
            <a:picLocks noGrp="1" noChangeAspect="1"/>
          </p:cNvPicPr>
          <p:nvPr>
            <p:ph idx="1"/>
          </p:nvPr>
        </p:nvPicPr>
        <p:blipFill rotWithShape="1">
          <a:blip r:embed="rId2"/>
          <a:srcRect l="18598" t="14363" r="14499" b="44449"/>
          <a:stretch/>
        </p:blipFill>
        <p:spPr>
          <a:xfrm>
            <a:off x="936220" y="1690688"/>
            <a:ext cx="10319559" cy="3573560"/>
          </a:xfrm>
          <a:prstGeom prst="rect">
            <a:avLst/>
          </a:prstGeom>
        </p:spPr>
      </p:pic>
    </p:spTree>
    <p:extLst>
      <p:ext uri="{BB962C8B-B14F-4D97-AF65-F5344CB8AC3E}">
        <p14:creationId xmlns:p14="http://schemas.microsoft.com/office/powerpoint/2010/main" val="2796053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4" name="Content Placeholder 3"/>
          <p:cNvPicPr>
            <a:picLocks noGrp="1" noChangeAspect="1"/>
          </p:cNvPicPr>
          <p:nvPr>
            <p:ph idx="1"/>
          </p:nvPr>
        </p:nvPicPr>
        <p:blipFill rotWithShape="1">
          <a:blip r:embed="rId2"/>
          <a:srcRect l="19188" t="18986" r="26910" b="11667"/>
          <a:stretch/>
        </p:blipFill>
        <p:spPr>
          <a:xfrm>
            <a:off x="1572768" y="100584"/>
            <a:ext cx="8714232" cy="6306354"/>
          </a:xfrm>
          <a:prstGeom prst="rect">
            <a:avLst/>
          </a:prstGeom>
        </p:spPr>
      </p:pic>
    </p:spTree>
    <p:extLst>
      <p:ext uri="{BB962C8B-B14F-4D97-AF65-F5344CB8AC3E}">
        <p14:creationId xmlns:p14="http://schemas.microsoft.com/office/powerpoint/2010/main" val="9342063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u="sng" dirty="0"/>
              <a:t>Determine the degree of freedom (</a:t>
            </a:r>
            <a:r>
              <a:rPr lang="en-CA" u="sng" dirty="0" err="1"/>
              <a:t>df</a:t>
            </a:r>
            <a:r>
              <a:rPr lang="en-CA" u="sng" dirty="0"/>
              <a:t>)</a:t>
            </a:r>
            <a:endParaRPr lang="en-CA" dirty="0"/>
          </a:p>
          <a:p>
            <a:r>
              <a:rPr lang="en-CA" dirty="0"/>
              <a:t>In order to determine if the chi-squared value is statistically significant a degree of freedom must first be identified</a:t>
            </a:r>
          </a:p>
          <a:p>
            <a:endParaRPr lang="en-CA" dirty="0" smtClean="0"/>
          </a:p>
          <a:p>
            <a:r>
              <a:rPr lang="en-CA" dirty="0"/>
              <a:t>The degree of freedom is calculated from the table of frequencies according to the following formula:</a:t>
            </a:r>
          </a:p>
          <a:p>
            <a:r>
              <a:rPr lang="en-CA" dirty="0" err="1"/>
              <a:t>df</a:t>
            </a:r>
            <a:r>
              <a:rPr lang="en-CA" dirty="0"/>
              <a:t> = (m – 1) (n – 1) </a:t>
            </a:r>
          </a:p>
          <a:p>
            <a:r>
              <a:rPr lang="en-CA" dirty="0"/>
              <a:t>Where:  m = number of rows  ;  n = number of columns</a:t>
            </a:r>
          </a:p>
          <a:p>
            <a:r>
              <a:rPr lang="en-CA" dirty="0" err="1" smtClean="0"/>
              <a:t>Df</a:t>
            </a:r>
            <a:r>
              <a:rPr lang="en-CA" dirty="0" smtClean="0"/>
              <a:t> = ?</a:t>
            </a:r>
            <a:endParaRPr lang="en-CA" dirty="0"/>
          </a:p>
        </p:txBody>
      </p:sp>
    </p:spTree>
    <p:extLst>
      <p:ext uri="{BB962C8B-B14F-4D97-AF65-F5344CB8AC3E}">
        <p14:creationId xmlns:p14="http://schemas.microsoft.com/office/powerpoint/2010/main" val="25576909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u="sng" dirty="0"/>
              <a:t>Determine the degree of freedom (</a:t>
            </a:r>
            <a:r>
              <a:rPr lang="en-CA" u="sng" dirty="0" err="1"/>
              <a:t>df</a:t>
            </a:r>
            <a:r>
              <a:rPr lang="en-CA" u="sng" dirty="0"/>
              <a:t>)</a:t>
            </a:r>
            <a:endParaRPr lang="en-CA" dirty="0"/>
          </a:p>
          <a:p>
            <a:r>
              <a:rPr lang="en-CA" dirty="0"/>
              <a:t>In order to determine if the chi-squared value is statistically significant a degree of freedom must first be identified</a:t>
            </a:r>
          </a:p>
          <a:p>
            <a:endParaRPr lang="en-CA" dirty="0" smtClean="0"/>
          </a:p>
          <a:p>
            <a:r>
              <a:rPr lang="en-CA" dirty="0"/>
              <a:t>The degree of freedom is calculated from the table of frequencies according to the following formula:</a:t>
            </a:r>
          </a:p>
          <a:p>
            <a:r>
              <a:rPr lang="en-CA" dirty="0" err="1"/>
              <a:t>df</a:t>
            </a:r>
            <a:r>
              <a:rPr lang="en-CA" dirty="0"/>
              <a:t> = (m – 1) (n – 1) </a:t>
            </a:r>
          </a:p>
          <a:p>
            <a:r>
              <a:rPr lang="en-CA" dirty="0"/>
              <a:t>Where:  m = number of rows  ;  n = number of columns</a:t>
            </a:r>
          </a:p>
          <a:p>
            <a:r>
              <a:rPr lang="en-CA" dirty="0" err="1" smtClean="0"/>
              <a:t>Df</a:t>
            </a:r>
            <a:r>
              <a:rPr lang="en-CA" dirty="0" smtClean="0"/>
              <a:t> =</a:t>
            </a:r>
            <a:endParaRPr lang="en-CA" dirty="0"/>
          </a:p>
        </p:txBody>
      </p:sp>
    </p:spTree>
    <p:extLst>
      <p:ext uri="{BB962C8B-B14F-4D97-AF65-F5344CB8AC3E}">
        <p14:creationId xmlns:p14="http://schemas.microsoft.com/office/powerpoint/2010/main" val="5129779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u="sng" dirty="0"/>
              <a:t>Identify the p value</a:t>
            </a:r>
            <a:endParaRPr lang="en-CA" dirty="0"/>
          </a:p>
          <a:p>
            <a:r>
              <a:rPr lang="en-CA" dirty="0"/>
              <a:t>The final step is to apply the value generated to a chi-squared distribution table to determine if results are statistically significant</a:t>
            </a:r>
          </a:p>
          <a:p>
            <a:r>
              <a:rPr lang="en-CA" dirty="0"/>
              <a:t>A value is considered significant if there is less than a 5% probability (p &lt; 0.05) the results are attributable to </a:t>
            </a:r>
            <a:r>
              <a:rPr lang="en-CA" dirty="0" smtClean="0"/>
              <a:t>chance</a:t>
            </a:r>
          </a:p>
          <a:p>
            <a:endParaRPr lang="en-CA" dirty="0"/>
          </a:p>
          <a:p>
            <a:r>
              <a:rPr lang="en-CA" dirty="0" smtClean="0"/>
              <a:t>What is the p value for p = 0.05 at a </a:t>
            </a:r>
            <a:r>
              <a:rPr lang="en-CA" dirty="0" err="1" smtClean="0"/>
              <a:t>df</a:t>
            </a:r>
            <a:r>
              <a:rPr lang="en-CA" dirty="0" smtClean="0"/>
              <a:t> = 1?</a:t>
            </a:r>
            <a:endParaRPr lang="en-CA" dirty="0"/>
          </a:p>
        </p:txBody>
      </p:sp>
    </p:spTree>
    <p:extLst>
      <p:ext uri="{BB962C8B-B14F-4D97-AF65-F5344CB8AC3E}">
        <p14:creationId xmlns:p14="http://schemas.microsoft.com/office/powerpoint/2010/main" val="17898190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Finding the p value</a:t>
            </a:r>
            <a:endParaRPr lang="en-CA" dirty="0"/>
          </a:p>
        </p:txBody>
      </p:sp>
      <p:pic>
        <p:nvPicPr>
          <p:cNvPr id="4" name="Content Placeholder 3"/>
          <p:cNvPicPr>
            <a:picLocks noGrp="1" noChangeAspect="1"/>
          </p:cNvPicPr>
          <p:nvPr>
            <p:ph idx="1"/>
          </p:nvPr>
        </p:nvPicPr>
        <p:blipFill rotWithShape="1">
          <a:blip r:embed="rId2"/>
          <a:srcRect l="19306" t="11631" r="12489" b="47602"/>
          <a:stretch/>
        </p:blipFill>
        <p:spPr>
          <a:xfrm>
            <a:off x="792715" y="1947672"/>
            <a:ext cx="10606569" cy="3566160"/>
          </a:xfrm>
          <a:prstGeom prst="rect">
            <a:avLst/>
          </a:prstGeom>
        </p:spPr>
      </p:pic>
    </p:spTree>
    <p:extLst>
      <p:ext uri="{BB962C8B-B14F-4D97-AF65-F5344CB8AC3E}">
        <p14:creationId xmlns:p14="http://schemas.microsoft.com/office/powerpoint/2010/main" val="1177979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6896" y="662312"/>
            <a:ext cx="6227064" cy="5149303"/>
          </a:xfrm>
        </p:spPr>
      </p:pic>
    </p:spTree>
    <p:extLst>
      <p:ext uri="{BB962C8B-B14F-4D97-AF65-F5344CB8AC3E}">
        <p14:creationId xmlns:p14="http://schemas.microsoft.com/office/powerpoint/2010/main" val="2871504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4" name="Content Placeholder 3"/>
          <p:cNvPicPr>
            <a:picLocks noGrp="1" noChangeAspect="1"/>
          </p:cNvPicPr>
          <p:nvPr>
            <p:ph idx="1"/>
          </p:nvPr>
        </p:nvPicPr>
        <p:blipFill rotWithShape="1">
          <a:blip r:embed="rId2"/>
          <a:srcRect l="20429" t="62466" r="21322" b="15654"/>
          <a:stretch/>
        </p:blipFill>
        <p:spPr>
          <a:xfrm>
            <a:off x="1233077" y="2762054"/>
            <a:ext cx="9725845" cy="2055044"/>
          </a:xfrm>
          <a:prstGeom prst="rect">
            <a:avLst/>
          </a:prstGeom>
        </p:spPr>
      </p:pic>
    </p:spTree>
    <p:extLst>
      <p:ext uri="{BB962C8B-B14F-4D97-AF65-F5344CB8AC3E}">
        <p14:creationId xmlns:p14="http://schemas.microsoft.com/office/powerpoint/2010/main" val="3214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5771" y="1149177"/>
            <a:ext cx="4888421" cy="5165930"/>
          </a:xfrm>
        </p:spPr>
      </p:pic>
    </p:spTree>
    <p:extLst>
      <p:ext uri="{BB962C8B-B14F-4D97-AF65-F5344CB8AC3E}">
        <p14:creationId xmlns:p14="http://schemas.microsoft.com/office/powerpoint/2010/main" val="1457916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21748" y="1690688"/>
            <a:ext cx="4670108" cy="4391889"/>
          </a:xfrm>
        </p:spPr>
      </p:pic>
    </p:spTree>
    <p:extLst>
      <p:ext uri="{BB962C8B-B14F-4D97-AF65-F5344CB8AC3E}">
        <p14:creationId xmlns:p14="http://schemas.microsoft.com/office/powerpoint/2010/main" val="286526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Correlation and regression (r=.9, r=.2, r=0, r=-.9)</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3460" y="1594389"/>
            <a:ext cx="8336067" cy="4970146"/>
          </a:xfrm>
        </p:spPr>
      </p:pic>
    </p:spTree>
    <p:extLst>
      <p:ext uri="{BB962C8B-B14F-4D97-AF65-F5344CB8AC3E}">
        <p14:creationId xmlns:p14="http://schemas.microsoft.com/office/powerpoint/2010/main" val="2450942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5770" y="529717"/>
            <a:ext cx="9299708" cy="5824728"/>
          </a:xfrm>
        </p:spPr>
      </p:pic>
    </p:spTree>
    <p:extLst>
      <p:ext uri="{BB962C8B-B14F-4D97-AF65-F5344CB8AC3E}">
        <p14:creationId xmlns:p14="http://schemas.microsoft.com/office/powerpoint/2010/main" val="1914604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90868" y="380617"/>
            <a:ext cx="8869284" cy="6070666"/>
          </a:xfrm>
        </p:spPr>
      </p:pic>
    </p:spTree>
    <p:extLst>
      <p:ext uri="{BB962C8B-B14F-4D97-AF65-F5344CB8AC3E}">
        <p14:creationId xmlns:p14="http://schemas.microsoft.com/office/powerpoint/2010/main" val="1462829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3704" y="365125"/>
            <a:ext cx="7306056" cy="6258288"/>
          </a:xfrm>
        </p:spPr>
      </p:pic>
    </p:spTree>
    <p:extLst>
      <p:ext uri="{BB962C8B-B14F-4D97-AF65-F5344CB8AC3E}">
        <p14:creationId xmlns:p14="http://schemas.microsoft.com/office/powerpoint/2010/main" val="3272532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6825</TotalTime>
  <Words>556</Words>
  <Application>Microsoft Office PowerPoint</Application>
  <PresentationFormat>Widescreen</PresentationFormat>
  <Paragraphs>71</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Calibri Light</vt:lpstr>
      <vt:lpstr>Office Theme</vt:lpstr>
      <vt:lpstr>Maths is fun fun</vt:lpstr>
      <vt:lpstr>PowerPoint Presentation</vt:lpstr>
      <vt:lpstr>PowerPoint Presentation</vt:lpstr>
      <vt:lpstr>PowerPoint Presentation</vt:lpstr>
      <vt:lpstr>PowerPoint Presentation</vt:lpstr>
      <vt:lpstr>Correlation and regression (r=.9, r=.2, r=0, r=-.9)</vt:lpstr>
      <vt:lpstr>PowerPoint Presentation</vt:lpstr>
      <vt:lpstr>PowerPoint Presentation</vt:lpstr>
      <vt:lpstr>PowerPoint Presentation</vt:lpstr>
      <vt:lpstr>Correlation is not causation</vt:lpstr>
      <vt:lpstr>Correlation is not causation</vt:lpstr>
      <vt:lpstr>Correlation is not causation </vt:lpstr>
      <vt:lpstr>Is it due to chance or what you are measuring </vt:lpstr>
      <vt:lpstr>Chi squared</vt:lpstr>
      <vt:lpstr>Chi squared</vt:lpstr>
      <vt:lpstr>Categories</vt:lpstr>
      <vt:lpstr>Example: Are these 2 scallop species associated with each other (found together or found apart)</vt:lpstr>
      <vt:lpstr>Set up a table</vt:lpstr>
      <vt:lpstr>Table of values: observed</vt:lpstr>
      <vt:lpstr>Identify hypothesis: </vt:lpstr>
      <vt:lpstr>Identify hypothesis: </vt:lpstr>
      <vt:lpstr>Construct a table of expected frequencies</vt:lpstr>
      <vt:lpstr>Construct a table of expected frequencies</vt:lpstr>
      <vt:lpstr>PowerPoint Presentation</vt:lpstr>
      <vt:lpstr>PowerPoint Presentation</vt:lpstr>
      <vt:lpstr>PowerPoint Presentation</vt:lpstr>
      <vt:lpstr>PowerPoint Presentation</vt:lpstr>
      <vt:lpstr>PowerPoint Presentation</vt:lpstr>
      <vt:lpstr>Finding the p value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maths</dc:title>
  <dc:creator>Sean</dc:creator>
  <cp:lastModifiedBy>Sean</cp:lastModifiedBy>
  <cp:revision>22</cp:revision>
  <dcterms:created xsi:type="dcterms:W3CDTF">2017-03-02T13:32:49Z</dcterms:created>
  <dcterms:modified xsi:type="dcterms:W3CDTF">2017-03-17T19:34:54Z</dcterms:modified>
</cp:coreProperties>
</file>